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9" r:id="rId3"/>
    <p:sldId id="262" r:id="rId4"/>
    <p:sldId id="263" r:id="rId5"/>
    <p:sldId id="270" r:id="rId6"/>
    <p:sldId id="271" r:id="rId7"/>
    <p:sldId id="266" r:id="rId8"/>
    <p:sldId id="264" r:id="rId9"/>
    <p:sldId id="265" r:id="rId10"/>
    <p:sldId id="267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66"/>
    <a:srgbClr val="E7E6E6"/>
    <a:srgbClr val="C8C9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6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6094CD-D317-4047-9C87-E3A9ED0AC3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8F94B-797B-4AB2-8B4C-9D8E5878F6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73C8D-58C5-4BE0-84A7-1B9056A887B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4D9662-A610-4596-9D22-EEA148623F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F8395-B906-4813-B38D-706295A8FE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87027-EC8A-44FB-9732-049D79333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71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AE07-7AE0-4DFF-B140-CF45EBA2885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5A5F9-CD6B-4DAB-A16D-89383469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6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FD3389-8928-48C9-BE76-7CCAAC132468}"/>
              </a:ext>
            </a:extLst>
          </p:cNvPr>
          <p:cNvSpPr/>
          <p:nvPr userDrawn="1"/>
        </p:nvSpPr>
        <p:spPr>
          <a:xfrm>
            <a:off x="0" y="2906038"/>
            <a:ext cx="12192000" cy="1124862"/>
          </a:xfrm>
          <a:prstGeom prst="rect">
            <a:avLst/>
          </a:prstGeom>
          <a:solidFill>
            <a:srgbClr val="006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E8B553-7D66-42BE-8343-F0D128AA0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906038"/>
            <a:ext cx="10515600" cy="1124902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3762C-8F9A-4406-8B90-512D64A5627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4127579"/>
            <a:ext cx="10515600" cy="929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6F66"/>
                </a:solidFill>
                <a:latin typeface="Franklin Gothic Medium" panose="020B06030201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for Presentation, Name of Presenter</a:t>
            </a:r>
          </a:p>
          <a:p>
            <a:pPr lvl="0"/>
            <a:r>
              <a:rPr lang="en-US" dirty="0"/>
              <a:t>Date of Presentation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B10B9-A2D3-40A6-BB72-D7CFA661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FD6E-0236-438A-9981-34FBA063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0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4A811-47BC-4782-8E8F-DB8B3D72C07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912349"/>
            <a:ext cx="9144000" cy="1033301"/>
          </a:xfrm>
        </p:spPr>
        <p:txBody>
          <a:bodyPr anchor="b"/>
          <a:lstStyle>
            <a:lvl1pPr algn="r">
              <a:defRPr sz="6000" b="1"/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8B6B2-D75F-4F89-A6A2-B1AE4B7662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115222"/>
            <a:ext cx="9144000" cy="84866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Event for Presentation, Name of Presenter</a:t>
            </a:r>
          </a:p>
          <a:p>
            <a:r>
              <a:rPr lang="en-US" dirty="0"/>
              <a:t>Date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1BF01-9EB7-43E3-9EDA-97B8633F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DBCE1-F5BC-483E-B1B4-A2704A99D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611DA-98B1-4E30-B596-C1EE2DCF8AF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DD9DDE8-0C7A-4F31-9678-5964124CC739}"/>
              </a:ext>
            </a:extLst>
          </p:cNvPr>
          <p:cNvCxnSpPr/>
          <p:nvPr userDrawn="1"/>
        </p:nvCxnSpPr>
        <p:spPr>
          <a:xfrm>
            <a:off x="1524000" y="4030824"/>
            <a:ext cx="9144000" cy="0"/>
          </a:xfrm>
          <a:prstGeom prst="line">
            <a:avLst/>
          </a:prstGeom>
          <a:ln w="38100">
            <a:solidFill>
              <a:srgbClr val="006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76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38651-3899-4813-8C47-EC8AD9397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024"/>
            <a:ext cx="10515600" cy="865188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E91D80-C2C8-4834-9875-C631A083BB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05ACAC-97BB-4FAF-8708-70A11D9DAA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AC3145-32D5-4D9C-9970-3CFCBC4D7C7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38200" y="1200797"/>
            <a:ext cx="10515600" cy="4726832"/>
          </a:xfrm>
          <a:prstGeom prst="rect">
            <a:avLst/>
          </a:prstGeom>
        </p:spPr>
        <p:txBody>
          <a:bodyPr/>
          <a:lstStyle>
            <a:lvl1pPr>
              <a:defRPr lang="en-US" sz="2400" smtClean="0">
                <a:latin typeface="Franklin Gothic Medium" panose="020B0603020102020204" pitchFamily="34" charset="0"/>
                <a:cs typeface="Times New Roman" panose="02020603050405020304" pitchFamily="18" charset="0"/>
              </a:defRPr>
            </a:lvl1pPr>
            <a:lvl2pPr>
              <a:defRPr lang="en-US" sz="2000" smtClean="0">
                <a:latin typeface="Franklin Gothic Medium" panose="020B0603020102020204" pitchFamily="34" charset="0"/>
                <a:cs typeface="Times New Roman" panose="02020603050405020304" pitchFamily="18" charset="0"/>
              </a:defRPr>
            </a:lvl2pPr>
            <a:lvl3pPr>
              <a:defRPr lang="en-US" sz="1800" smtClean="0">
                <a:latin typeface="Franklin Gothic Medium" panose="020B0603020102020204" pitchFamily="34" charset="0"/>
                <a:cs typeface="Times New Roman" panose="02020603050405020304" pitchFamily="18" charset="0"/>
              </a:defRPr>
            </a:lvl3pPr>
            <a:lvl4pPr>
              <a:defRPr lang="en-US" sz="1600" smtClean="0">
                <a:latin typeface="Franklin Gothic Medium" panose="020B0603020102020204" pitchFamily="34" charset="0"/>
                <a:cs typeface="Times New Roman" panose="02020603050405020304" pitchFamily="18" charset="0"/>
              </a:defRPr>
            </a:lvl4pPr>
            <a:lvl5pPr>
              <a:defRPr lang="en-US" sz="1600">
                <a:latin typeface="Franklin Gothic Medium" panose="020B0603020102020204" pitchFamily="34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1224EF4-DB74-4C8A-9FBF-65AE41BF10CA}"/>
              </a:ext>
            </a:extLst>
          </p:cNvPr>
          <p:cNvCxnSpPr/>
          <p:nvPr userDrawn="1"/>
        </p:nvCxnSpPr>
        <p:spPr>
          <a:xfrm>
            <a:off x="1765040" y="1057212"/>
            <a:ext cx="9144000" cy="0"/>
          </a:xfrm>
          <a:prstGeom prst="line">
            <a:avLst/>
          </a:prstGeom>
          <a:ln w="38100">
            <a:solidFill>
              <a:srgbClr val="006F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56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BB3D35-951F-4988-8396-22133FC980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F2958-D7EC-45C9-95DB-2D7E8BDE9E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7D4DB5-CEE0-469B-B6E3-2F020F3DCADE}"/>
              </a:ext>
            </a:extLst>
          </p:cNvPr>
          <p:cNvSpPr/>
          <p:nvPr userDrawn="1"/>
        </p:nvSpPr>
        <p:spPr>
          <a:xfrm>
            <a:off x="0" y="0"/>
            <a:ext cx="12192000" cy="6008914"/>
          </a:xfrm>
          <a:prstGeom prst="rect">
            <a:avLst/>
          </a:prstGeom>
          <a:solidFill>
            <a:srgbClr val="006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E12444-676D-404C-88AF-F4D4D77550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88356" y="2738713"/>
            <a:ext cx="8015288" cy="531488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{Divider Slide}</a:t>
            </a:r>
          </a:p>
        </p:txBody>
      </p:sp>
    </p:spTree>
    <p:extLst>
      <p:ext uri="{BB962C8B-B14F-4D97-AF65-F5344CB8AC3E}">
        <p14:creationId xmlns:p14="http://schemas.microsoft.com/office/powerpoint/2010/main" val="230899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C3989E-E779-42A0-A76F-0540BE838D18}"/>
              </a:ext>
            </a:extLst>
          </p:cNvPr>
          <p:cNvSpPr/>
          <p:nvPr userDrawn="1"/>
        </p:nvSpPr>
        <p:spPr>
          <a:xfrm>
            <a:off x="0" y="6018818"/>
            <a:ext cx="12192000" cy="8391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B50D76-6A6E-47E5-B221-8EEB31486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024"/>
            <a:ext cx="10515600" cy="918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C1AB1-9EEE-4517-A8DE-A6A0E36481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1F726-93F3-4A4E-9206-C1F77485A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04DE-6A14-4559-9119-16A7745E86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F80F40-897B-473F-B145-D3B3AD9BC55F}"/>
              </a:ext>
            </a:extLst>
          </p:cNvPr>
          <p:cNvCxnSpPr>
            <a:cxnSpLocks/>
          </p:cNvCxnSpPr>
          <p:nvPr userDrawn="1"/>
        </p:nvCxnSpPr>
        <p:spPr>
          <a:xfrm>
            <a:off x="-7951" y="6018818"/>
            <a:ext cx="12192000" cy="0"/>
          </a:xfrm>
          <a:prstGeom prst="line">
            <a:avLst/>
          </a:prstGeom>
          <a:ln w="15875">
            <a:solidFill>
              <a:srgbClr val="006F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455D210-7B46-4802-9CF5-ABB1F57A5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51867"/>
            <a:ext cx="2087880" cy="77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7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9" r:id="rId2"/>
    <p:sldLayoutId id="2147483666" r:id="rId3"/>
    <p:sldLayoutId id="2147483670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6F66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carver@mcw.edu" TargetMode="External"/><Relationship Id="rId2" Type="http://schemas.openxmlformats.org/officeDocument/2006/relationships/hyperlink" Target="mailto:Lhein@mcw.edu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jlevin@mcw.edu" TargetMode="External"/><Relationship Id="rId4" Type="http://schemas.openxmlformats.org/officeDocument/2006/relationships/hyperlink" Target="mailto:aelegbede@mcw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162F0-B1EC-45A9-A1AC-21A69841D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031" y="2579190"/>
            <a:ext cx="10515600" cy="112490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Medical College of Wisconsin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C7518-0803-4E58-9D18-8B8510108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 Director - Thomas Carver, MD FACS </a:t>
            </a:r>
          </a:p>
          <a:p>
            <a:r>
              <a:rPr lang="en-US" dirty="0"/>
              <a:t>	Assistant Program Director – Anu Elegbede, MD FACS</a:t>
            </a:r>
          </a:p>
          <a:p>
            <a:r>
              <a:rPr lang="en-US" dirty="0"/>
              <a:t>	Assistant Program Director – Jeremy Levin, MD FACS</a:t>
            </a:r>
          </a:p>
          <a:p>
            <a:r>
              <a:rPr lang="en-US" dirty="0"/>
              <a:t>Program Coordinator – Laurie Hein</a:t>
            </a:r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89049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543D7-7A97-4298-AF65-C38B39ACD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ACS Unique Elements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FAAB10-9AE7-40C4-BE34-2AC196860A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B9D430-65A3-4552-899C-E3470C71B57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 specific HPB rotation</a:t>
            </a:r>
          </a:p>
          <a:p>
            <a:pPr marL="1028700" lvl="1" indent="-342900"/>
            <a:r>
              <a:rPr lang="en-US" dirty="0"/>
              <a:t>Organ procurements with TXP instead</a:t>
            </a:r>
          </a:p>
          <a:p>
            <a:pPr marL="1028700" lvl="1" indent="-342900"/>
            <a:r>
              <a:rPr lang="en-US" dirty="0"/>
              <a:t>Fellow is “on-call” for any procurement</a:t>
            </a:r>
          </a:p>
          <a:p>
            <a:pPr marL="1028700" lvl="1" indent="-342900"/>
            <a:r>
              <a:rPr lang="en-US" dirty="0"/>
              <a:t>Liver/kidney mobilization, sternotomy, visceral rotations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dirty="0"/>
              <a:t>6 weeks vascular</a:t>
            </a:r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dirty="0"/>
              <a:t>Dedicated US rotation/experience</a:t>
            </a:r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dirty="0"/>
              <a:t>International rotation (Panama)</a:t>
            </a:r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dirty="0"/>
              <a:t>Community ACS rotation</a:t>
            </a:r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dirty="0"/>
              <a:t>Fellow has own clinic for elective cases</a:t>
            </a:r>
          </a:p>
          <a:p>
            <a:pPr marL="342900" indent="-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613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81E7-7FFD-9117-D730-1879D7247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C8E87A-78DB-C4C8-39EE-3FC7F95CBD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15C4E9-624F-C363-36C3-8792A6B4B63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We are happy that you are considering us!</a:t>
            </a:r>
            <a:br>
              <a:rPr lang="en-US" dirty="0"/>
            </a:br>
            <a:endParaRPr lang="en-US" dirty="0"/>
          </a:p>
          <a:p>
            <a:r>
              <a:rPr lang="en-US" dirty="0"/>
              <a:t>Please don’t hesitate to reach out to any of us if you have other questions</a:t>
            </a:r>
          </a:p>
          <a:p>
            <a:endParaRPr lang="en-US" dirty="0"/>
          </a:p>
          <a:p>
            <a:r>
              <a:rPr lang="en-US" dirty="0"/>
              <a:t>Laurie Hein – </a:t>
            </a:r>
            <a:r>
              <a:rPr lang="en-US" dirty="0">
                <a:hlinkClick r:id="rId2"/>
              </a:rPr>
              <a:t>Lhein@mcw.edu</a:t>
            </a:r>
            <a:endParaRPr lang="en-US" dirty="0"/>
          </a:p>
          <a:p>
            <a:r>
              <a:rPr lang="en-US" dirty="0"/>
              <a:t>Thomas Carver – </a:t>
            </a:r>
            <a:r>
              <a:rPr lang="en-US" dirty="0">
                <a:hlinkClick r:id="rId3"/>
              </a:rPr>
              <a:t>tcarver@mcw.edu</a:t>
            </a:r>
            <a:r>
              <a:rPr lang="en-US" dirty="0"/>
              <a:t>	</a:t>
            </a:r>
          </a:p>
          <a:p>
            <a:r>
              <a:rPr lang="en-US" dirty="0"/>
              <a:t>Anu Elegbede – </a:t>
            </a:r>
            <a:r>
              <a:rPr lang="en-US" dirty="0">
                <a:hlinkClick r:id="rId4"/>
              </a:rPr>
              <a:t>aelegbede@mcw.edu</a:t>
            </a:r>
            <a:endParaRPr lang="en-US" dirty="0"/>
          </a:p>
          <a:p>
            <a:r>
              <a:rPr lang="en-US" dirty="0"/>
              <a:t>Jeremy Levin– </a:t>
            </a:r>
            <a:r>
              <a:rPr lang="en-US" dirty="0">
                <a:hlinkClick r:id="rId5"/>
              </a:rPr>
              <a:t>jlevin@mcw.edu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9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0876D-114A-4993-93F0-131163DE4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Campus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A82579-A036-4C28-BD0A-46A2705755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2</a:t>
            </a:fld>
            <a:endParaRPr lang="en-US" dirty="0"/>
          </a:p>
        </p:txBody>
      </p:sp>
      <p:pic>
        <p:nvPicPr>
          <p:cNvPr id="2050" name="Picture 2" descr="Froedtert Ambulatory Master Plan | Mortenson">
            <a:extLst>
              <a:ext uri="{FF2B5EF4-FFF2-40B4-BE49-F238E27FC236}">
                <a16:creationId xmlns:a16="http://schemas.microsoft.com/office/drawing/2014/main" id="{839C9C73-6A94-413D-A4EE-85FDDEF62BFF}"/>
              </a:ext>
            </a:extLst>
          </p:cNvPr>
          <p:cNvPicPr>
            <a:picLocks noGrp="1" noChangeAspect="1" noChangeArrowheads="1"/>
          </p:cNvPicPr>
          <p:nvPr>
            <p:ph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62541"/>
            <a:ext cx="10515600" cy="4002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3456B-6B9E-43DF-8E6E-FB3CD0DD9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02D1C-78F6-4E34-AEBF-F5A4CE4D4D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D7CE73-6185-4AE7-BCD7-09A7D87C3F2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Froedtert Memorial Lutheran Hospital (Milwaukee WI)</a:t>
            </a:r>
          </a:p>
          <a:p>
            <a:pPr marL="1028700" lvl="1" indent="-342900"/>
            <a:r>
              <a:rPr lang="en-US" dirty="0"/>
              <a:t>650 bed hospital</a:t>
            </a:r>
          </a:p>
          <a:p>
            <a:pPr marL="1028700" lvl="1" indent="-342900"/>
            <a:r>
              <a:rPr lang="en-US" dirty="0"/>
              <a:t>3200 Trauma Admissions</a:t>
            </a:r>
          </a:p>
          <a:p>
            <a:pPr marL="1028700" lvl="1" indent="-342900"/>
            <a:r>
              <a:rPr lang="en-US" dirty="0"/>
              <a:t>20% Penetrating</a:t>
            </a:r>
          </a:p>
          <a:p>
            <a:pPr marL="342900" indent="-342900">
              <a:lnSpc>
                <a:spcPct val="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SCC 1 fellow/year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ACS 1 fellow/year (AAST Approved in 2019)</a:t>
            </a:r>
          </a:p>
          <a:p>
            <a:pPr>
              <a:lnSpc>
                <a:spcPct val="50000"/>
              </a:lnSpc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Faculty</a:t>
            </a:r>
          </a:p>
          <a:p>
            <a:pPr marL="1028700" lvl="1" indent="-342900"/>
            <a:r>
              <a:rPr lang="en-US" dirty="0"/>
              <a:t>18 Trauma/Critical Care </a:t>
            </a:r>
          </a:p>
          <a:p>
            <a:pPr marL="1028700" lvl="1" indent="-342900"/>
            <a:r>
              <a:rPr lang="en-US" dirty="0"/>
              <a:t>2 In-house  (1 ICU/1 Trauma)</a:t>
            </a:r>
          </a:p>
          <a:p>
            <a:pPr lvl="1" indent="0">
              <a:buNone/>
            </a:pPr>
            <a:endParaRPr lang="en-US" dirty="0"/>
          </a:p>
          <a:p>
            <a:pPr marL="1028700" lvl="1" indent="-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06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92555-740E-4A1A-AB0B-C2F4979EC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SCC Rotations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4E7751-A20F-4822-BCD7-BDE8048BC4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711F7-D571-4482-A82F-AA9CCDCAE6F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38200" y="1629518"/>
            <a:ext cx="10515600" cy="472683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SICU Froedtert – 4.5 months       	Research/Ultrasound – 1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SICU VA – 2.5 months	         		CVICU – 1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SICU St Lukes – 1 month	         		Trauma or ACS – 2 weeks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NICU St Lukes – 1 month          		Childrens ICU – 2 weeks 					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96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92555-740E-4A1A-AB0B-C2F4979EC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ACS Rotations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4E7751-A20F-4822-BCD7-BDE8048BC4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711F7-D571-4482-A82F-AA9CCDCAE6F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Trauma – 3 - 4 months				Electives (potential)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ACS – 3 - 4 months				- Abdominal wall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Vascular – 6 weeks				- Complex Wound Care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Research/US – 1 month				- Pre-hospital (EMS)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International (Panama) – 1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Elective – 2 weeks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150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1AB2-8675-474D-BC4E-984515E62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70872B-5A3E-4151-8F7F-77B701B093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1EB5D-C91A-46F2-8362-F0D92B36D6D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38200" y="1065584"/>
            <a:ext cx="10515600" cy="487801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SICU FMLH and VA (Trauma/EGS and Surgical Subspecialty)</a:t>
            </a:r>
          </a:p>
          <a:p>
            <a:pPr marL="1028700" lvl="1" indent="-342900"/>
            <a:r>
              <a:rPr lang="en-US" dirty="0"/>
              <a:t>SICU FMLH has ~ 2000 admissions/</a:t>
            </a:r>
            <a:r>
              <a:rPr lang="en-US" dirty="0" err="1"/>
              <a:t>yr</a:t>
            </a:r>
            <a:endParaRPr lang="en-US" dirty="0"/>
          </a:p>
          <a:p>
            <a:pPr marL="1028700" lvl="1" indent="-342900"/>
            <a:r>
              <a:rPr lang="en-US" dirty="0"/>
              <a:t>Fellow is responsible for management of all patients  </a:t>
            </a:r>
          </a:p>
          <a:p>
            <a:pPr marL="1028700" lvl="1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CVICU – experience with cardiac patients</a:t>
            </a:r>
          </a:p>
          <a:p>
            <a:pPr marL="1028700" lvl="1" indent="-342900"/>
            <a:r>
              <a:rPr lang="en-US" dirty="0"/>
              <a:t>Mechanical support devices</a:t>
            </a:r>
          </a:p>
          <a:p>
            <a:pPr marL="1028700" lvl="1" indent="-342900"/>
            <a:r>
              <a:rPr lang="en-US" dirty="0"/>
              <a:t>ECMO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 Lukes – Large Community Program</a:t>
            </a:r>
          </a:p>
          <a:p>
            <a:pPr marL="1028700" lvl="1" indent="-342900"/>
            <a:r>
              <a:rPr lang="en-US" dirty="0"/>
              <a:t>Neuro ICU </a:t>
            </a:r>
          </a:p>
          <a:p>
            <a:pPr marL="1028700" lvl="1" indent="-342900"/>
            <a:r>
              <a:rPr lang="en-US" dirty="0"/>
              <a:t>SICU (transplant and complex general surgery)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2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1AB2-8675-474D-BC4E-984515E62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ACS Day to Day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70872B-5A3E-4151-8F7F-77B701B093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1EB5D-C91A-46F2-8362-F0D92B36D6D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38200" y="1065584"/>
            <a:ext cx="10515600" cy="487801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Trauma has 2 teams</a:t>
            </a:r>
          </a:p>
          <a:p>
            <a:pPr marL="1028700" lvl="1" indent="-342900"/>
            <a:r>
              <a:rPr lang="en-US" dirty="0"/>
              <a:t>Fellow runs 1 team with a PGY4 and APPs</a:t>
            </a:r>
          </a:p>
          <a:p>
            <a:pPr marL="1028700" lvl="1" indent="-342900"/>
            <a:r>
              <a:rPr lang="en-US" dirty="0"/>
              <a:t>PGY5 runs other team</a:t>
            </a:r>
          </a:p>
          <a:p>
            <a:pPr marL="1028700" lvl="1" indent="-342900"/>
            <a:r>
              <a:rPr lang="en-US" dirty="0"/>
              <a:t>Operative cases follow the surgeon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ACS splits when fellow is on</a:t>
            </a:r>
          </a:p>
          <a:p>
            <a:pPr marL="1028700" lvl="1" indent="-342900"/>
            <a:r>
              <a:rPr lang="en-US" dirty="0"/>
              <a:t>Fellow and resident/APP – all call admissions/operations fellow did</a:t>
            </a:r>
          </a:p>
          <a:p>
            <a:pPr marL="1028700" lvl="1" indent="-342900"/>
            <a:r>
              <a:rPr lang="en-US" dirty="0"/>
              <a:t>PGY5 – keeps admissions/operations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 weeks of service/1 week admin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Twice a month elective clinic</a:t>
            </a:r>
          </a:p>
          <a:p>
            <a:pPr marL="342900" indent="-34290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09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7EFF-0001-4672-9597-43DE8393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Didactics/Education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7514C6-88B6-4604-8FA6-3A33DDA616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9B06C-38F4-4F3F-BE76-C512150E2B5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SCC year – “Fellow Free Fridays”</a:t>
            </a:r>
          </a:p>
          <a:p>
            <a:pPr marL="1028700" lvl="1" indent="-342900"/>
            <a:r>
              <a:rPr lang="en-US" dirty="0"/>
              <a:t>Friday is dedicated academic/admin</a:t>
            </a:r>
          </a:p>
          <a:p>
            <a:pPr marL="1485900" lvl="2" indent="-342900"/>
            <a:r>
              <a:rPr lang="en-US" dirty="0"/>
              <a:t>AM – combined with Anesthesia CC</a:t>
            </a:r>
          </a:p>
          <a:p>
            <a:pPr marL="1485900" lvl="2" indent="-342900"/>
            <a:r>
              <a:rPr lang="en-US" dirty="0"/>
              <a:t>PM – combined with </a:t>
            </a:r>
            <a:r>
              <a:rPr lang="en-US" dirty="0" err="1"/>
              <a:t>Pulm</a:t>
            </a:r>
            <a:r>
              <a:rPr lang="en-US" dirty="0"/>
              <a:t>/CC</a:t>
            </a:r>
          </a:p>
          <a:p>
            <a:pPr marL="1028700" lvl="1" indent="-342900"/>
            <a:r>
              <a:rPr lang="en-US" dirty="0"/>
              <a:t>Curriculum based off SCORE and supplemented with lectures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ACS year </a:t>
            </a:r>
          </a:p>
          <a:p>
            <a:pPr marL="1028700" lvl="1" indent="-342900"/>
            <a:r>
              <a:rPr lang="en-US" dirty="0"/>
              <a:t>Twice a month afternoons are academic time</a:t>
            </a:r>
          </a:p>
          <a:p>
            <a:pPr marL="1485900" lvl="2" indent="-342900"/>
            <a:r>
              <a:rPr lang="en-US" dirty="0"/>
              <a:t>Matched to AAST Meet the Mentors</a:t>
            </a:r>
          </a:p>
          <a:p>
            <a:pPr marL="1485900" lvl="2" indent="-342900"/>
            <a:r>
              <a:rPr lang="en-US" dirty="0"/>
              <a:t>1:1 discussion with faculty - 12 predetermined topics</a:t>
            </a:r>
          </a:p>
          <a:p>
            <a:pPr marL="1028700" lvl="1" indent="-342900"/>
            <a:r>
              <a:rPr lang="en-US" dirty="0"/>
              <a:t>1-2 a month review of interesting cases</a:t>
            </a:r>
          </a:p>
        </p:txBody>
      </p:sp>
    </p:spTree>
    <p:extLst>
      <p:ext uri="{BB962C8B-B14F-4D97-AF65-F5344CB8AC3E}">
        <p14:creationId xmlns:p14="http://schemas.microsoft.com/office/powerpoint/2010/main" val="927532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EEC06-DE47-41BB-BAA1-5C39B1B42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ACS Supervision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0DCF24-FD6F-499C-A066-8F5CEBAB44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6404DE-6A14-4559-9119-16A7745E8695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67566B-98DE-451D-B9E1-DEAE3180089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First 3 months</a:t>
            </a:r>
          </a:p>
          <a:p>
            <a:pPr marL="1028700" lvl="1" indent="-342900"/>
            <a:r>
              <a:rPr lang="en-US" dirty="0"/>
              <a:t>In room for every operation</a:t>
            </a:r>
          </a:p>
          <a:p>
            <a:pPr marL="1028700" lvl="1" indent="-342900"/>
            <a:r>
              <a:rPr lang="en-US" dirty="0"/>
              <a:t>Faculty respond with fellow for alerts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Next 3 months </a:t>
            </a:r>
          </a:p>
          <a:p>
            <a:pPr marL="1028700" lvl="1" indent="-342900"/>
            <a:r>
              <a:rPr lang="en-US" dirty="0"/>
              <a:t>In room/scrubbed for specific operations</a:t>
            </a:r>
          </a:p>
          <a:p>
            <a:pPr marL="1028700" lvl="1" indent="-342900"/>
            <a:r>
              <a:rPr lang="en-US" dirty="0"/>
              <a:t>Selective alerts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 6 months – performance review and decision on supervision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half of fellowship (if appropriate)</a:t>
            </a:r>
          </a:p>
          <a:p>
            <a:pPr marL="1028700" lvl="1" indent="-342900"/>
            <a:r>
              <a:rPr lang="en-US" dirty="0"/>
              <a:t>In room for specific operations</a:t>
            </a:r>
          </a:p>
          <a:p>
            <a:pPr marL="1028700" lvl="1" indent="-342900"/>
            <a:r>
              <a:rPr lang="en-US" dirty="0"/>
              <a:t>Alerts PRN</a:t>
            </a:r>
          </a:p>
          <a:p>
            <a:pPr marL="342900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799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582</Words>
  <Application>Microsoft Office PowerPoint</Application>
  <PresentationFormat>Widescreen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Franklin Gothic Medium</vt:lpstr>
      <vt:lpstr>Office Theme</vt:lpstr>
      <vt:lpstr>Medical College of Wisconsin</vt:lpstr>
      <vt:lpstr>Our Campus</vt:lpstr>
      <vt:lpstr>General Overview</vt:lpstr>
      <vt:lpstr>SCC Rotations</vt:lpstr>
      <vt:lpstr>ACS Rotations</vt:lpstr>
      <vt:lpstr>SCC</vt:lpstr>
      <vt:lpstr>ACS Day to Day</vt:lpstr>
      <vt:lpstr>Didactics/Education</vt:lpstr>
      <vt:lpstr>ACS Supervision</vt:lpstr>
      <vt:lpstr>ACS Unique Elements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Carlson, Anna</dc:creator>
  <cp:lastModifiedBy>Carver, Thomas</cp:lastModifiedBy>
  <cp:revision>27</cp:revision>
  <dcterms:created xsi:type="dcterms:W3CDTF">2018-04-11T13:34:23Z</dcterms:created>
  <dcterms:modified xsi:type="dcterms:W3CDTF">2024-03-25T20:53:32Z</dcterms:modified>
</cp:coreProperties>
</file>